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768" r:id="rId5"/>
    <p:sldId id="788" r:id="rId6"/>
    <p:sldId id="797" r:id="rId7"/>
    <p:sldId id="798" r:id="rId8"/>
    <p:sldId id="800" r:id="rId9"/>
    <p:sldId id="801" r:id="rId10"/>
    <p:sldId id="802" r:id="rId11"/>
    <p:sldId id="803" r:id="rId12"/>
    <p:sldId id="807" r:id="rId13"/>
    <p:sldId id="808" r:id="rId14"/>
    <p:sldId id="809" r:id="rId15"/>
    <p:sldId id="810" r:id="rId16"/>
    <p:sldId id="811" r:id="rId17"/>
    <p:sldId id="804" r:id="rId18"/>
    <p:sldId id="805" r:id="rId19"/>
    <p:sldId id="812" r:id="rId20"/>
    <p:sldId id="813" r:id="rId21"/>
    <p:sldId id="815" r:id="rId22"/>
    <p:sldId id="817" r:id="rId23"/>
    <p:sldId id="818" r:id="rId24"/>
    <p:sldId id="274" r:id="rId25"/>
    <p:sldId id="298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–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3258F8-0934-4257-8D2A-CD240AE5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Design Patterns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2A5DA-5C91-4219-BF32-39E1BD72A1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3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61470-DA44-41CD-9DA9-03F60A9A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design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8EFB7-A0E1-4E16-95B1-62C59736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with non-concurrent code, certain practices and patterns for synchronization have a good track record of working</a:t>
            </a:r>
          </a:p>
          <a:p>
            <a:r>
              <a:rPr lang="en-US" dirty="0"/>
              <a:t>Using these synchronization design patterns</a:t>
            </a:r>
          </a:p>
          <a:p>
            <a:pPr lvl="1"/>
            <a:r>
              <a:rPr lang="en-US" dirty="0"/>
              <a:t>Gives a set of choices to pick from when doing synchronization</a:t>
            </a:r>
          </a:p>
          <a:p>
            <a:pPr lvl="1"/>
            <a:r>
              <a:rPr lang="en-US" dirty="0"/>
              <a:t>Provides frameworks that are more likely to work correctly</a:t>
            </a:r>
          </a:p>
          <a:p>
            <a:r>
              <a:rPr lang="en-US" dirty="0"/>
              <a:t>Design patterns we'll discuss:</a:t>
            </a:r>
          </a:p>
          <a:p>
            <a:pPr lvl="1"/>
            <a:r>
              <a:rPr lang="en-US" dirty="0"/>
              <a:t>Signaling</a:t>
            </a:r>
          </a:p>
          <a:p>
            <a:pPr lvl="1"/>
            <a:r>
              <a:rPr lang="en-US" dirty="0"/>
              <a:t>Turnstiles</a:t>
            </a:r>
          </a:p>
          <a:p>
            <a:pPr lvl="1"/>
            <a:r>
              <a:rPr lang="en-US" dirty="0"/>
              <a:t>Rendezvous</a:t>
            </a:r>
          </a:p>
          <a:p>
            <a:pPr lvl="1"/>
            <a:r>
              <a:rPr lang="en-US" dirty="0"/>
              <a:t>Multiplexing</a:t>
            </a:r>
          </a:p>
          <a:p>
            <a:pPr lvl="1"/>
            <a:r>
              <a:rPr lang="en-US" dirty="0" err="1"/>
              <a:t>Lightswitches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87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CF9AB-7BDC-46C6-B230-8D195C57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93B66-251C-4417-9E73-9A0795181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Signaling</a:t>
            </a:r>
            <a:r>
              <a:rPr lang="en-US" dirty="0"/>
              <a:t> is a design pattern we've already discussed</a:t>
            </a:r>
          </a:p>
          <a:p>
            <a:pPr lvl="1"/>
            <a:r>
              <a:rPr lang="en-US" dirty="0"/>
              <a:t>One thread needs to wait until a event has occurred</a:t>
            </a:r>
          </a:p>
          <a:p>
            <a:pPr lvl="1"/>
            <a:r>
              <a:rPr lang="en-US" dirty="0"/>
              <a:t>A second thread signals the first</a:t>
            </a:r>
          </a:p>
          <a:p>
            <a:r>
              <a:rPr lang="en-US" dirty="0"/>
              <a:t>POSIX thread implementation:</a:t>
            </a:r>
          </a:p>
          <a:p>
            <a:pPr lvl="1"/>
            <a:r>
              <a:rPr lang="en-US" dirty="0"/>
              <a:t>Initialize a semaphore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/>
              <a:t>Have the first thread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 when it needs to wait</a:t>
            </a:r>
          </a:p>
          <a:p>
            <a:pPr lvl="1"/>
            <a:r>
              <a:rPr lang="en-US" dirty="0"/>
              <a:t>Have a second thread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when the event has occurred</a:t>
            </a:r>
          </a:p>
          <a:p>
            <a:r>
              <a:rPr lang="en-US" dirty="0"/>
              <a:t>Because semaphores have an integer value, the scheduling of the threads doesn't matter</a:t>
            </a:r>
          </a:p>
          <a:p>
            <a:pPr lvl="1"/>
            <a:r>
              <a:rPr lang="en-US" dirty="0"/>
              <a:t>If the second thread has already signaled, the first thread will immediately return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76986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EB698-248E-4359-A960-BA48BA75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Turnstiles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FBA59-0BA7-445E-858C-4422935F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Unlike signaling, which unblocks a </a:t>
            </a:r>
            <a:r>
              <a:rPr lang="en-US" i="1" dirty="0"/>
              <a:t>single</a:t>
            </a:r>
            <a:r>
              <a:rPr lang="en-US" dirty="0"/>
              <a:t> thread, the </a:t>
            </a:r>
            <a:r>
              <a:rPr lang="en-US" b="1" dirty="0"/>
              <a:t>turnstile</a:t>
            </a:r>
            <a:r>
              <a:rPr lang="en-US" dirty="0"/>
              <a:t> design pattern is used to unblock </a:t>
            </a:r>
            <a:r>
              <a:rPr lang="en-US" i="1" dirty="0"/>
              <a:t>many</a:t>
            </a:r>
            <a:r>
              <a:rPr lang="en-US" dirty="0"/>
              <a:t> threads when an event occurs</a:t>
            </a:r>
          </a:p>
          <a:p>
            <a:r>
              <a:rPr lang="en-US" dirty="0"/>
              <a:t>POSIX implementation:</a:t>
            </a:r>
          </a:p>
          <a:p>
            <a:pPr lvl="1"/>
            <a:r>
              <a:rPr lang="en-US" dirty="0"/>
              <a:t>Initialize a semaphore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/>
              <a:t>Have a thread 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 when the event occurs</a:t>
            </a:r>
          </a:p>
          <a:p>
            <a:pPr lvl="1"/>
            <a:r>
              <a:rPr lang="en-US" dirty="0"/>
              <a:t>All threads that need to wait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followed by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Each thread waking up will wake up one more</a:t>
            </a:r>
          </a:p>
          <a:p>
            <a:r>
              <a:rPr lang="en-US" dirty="0"/>
              <a:t>Turnstiles work similarly to the broadcast function for condition variables</a:t>
            </a:r>
          </a:p>
          <a:p>
            <a:pPr lvl="1"/>
            <a:r>
              <a:rPr lang="en-US" dirty="0"/>
              <a:t>But broadcasts will only wake up those threads that are currently waiting</a:t>
            </a:r>
          </a:p>
          <a:p>
            <a:pPr lvl="1"/>
            <a:r>
              <a:rPr lang="en-US" dirty="0"/>
              <a:t>Turnstiles let all threads pass through, even if they reach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after the event has already happened</a:t>
            </a:r>
          </a:p>
        </p:txBody>
      </p:sp>
    </p:spTree>
    <p:extLst>
      <p:ext uri="{BB962C8B-B14F-4D97-AF65-F5344CB8AC3E}">
        <p14:creationId xmlns:p14="http://schemas.microsoft.com/office/powerpoint/2010/main" val="256101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FD06-A478-4F8D-A168-37D28BBB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Rendezvous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6D0C2-6156-4F7F-A6C0-B268CAA0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the </a:t>
            </a:r>
            <a:r>
              <a:rPr lang="en-US" b="1" dirty="0"/>
              <a:t>rendezvous</a:t>
            </a:r>
            <a:r>
              <a:rPr lang="en-US" dirty="0"/>
              <a:t> pattern, two threads signal that they have both reached a specific point in execution</a:t>
            </a:r>
          </a:p>
          <a:p>
            <a:r>
              <a:rPr lang="en-US" dirty="0"/>
              <a:t>POSIX implementation:</a:t>
            </a:r>
          </a:p>
          <a:p>
            <a:pPr lvl="1"/>
            <a:r>
              <a:rPr lang="en-US" dirty="0"/>
              <a:t>Initialize semaphore A and semaphore B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/>
              <a:t>Thread 1 calls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semaphore A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semaphore B</a:t>
            </a:r>
          </a:p>
          <a:p>
            <a:pPr lvl="1"/>
            <a:r>
              <a:rPr lang="en-US" dirty="0"/>
              <a:t>Thread 2 calls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semaphore B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semaphore A</a:t>
            </a:r>
          </a:p>
          <a:p>
            <a:r>
              <a:rPr lang="en-US" dirty="0"/>
              <a:t>Each thread will only get blocked until the other one signals</a:t>
            </a:r>
          </a:p>
          <a:p>
            <a:pPr lvl="1"/>
            <a:r>
              <a:rPr lang="en-US" dirty="0"/>
              <a:t>Order matters! Flip the waits with the posts and you'll have deadlock</a:t>
            </a:r>
          </a:p>
          <a:p>
            <a:r>
              <a:rPr lang="en-US" dirty="0"/>
              <a:t>For larger numbers of threads, using a barrier might be a better approach</a:t>
            </a:r>
          </a:p>
        </p:txBody>
      </p:sp>
    </p:spTree>
    <p:extLst>
      <p:ext uri="{BB962C8B-B14F-4D97-AF65-F5344CB8AC3E}">
        <p14:creationId xmlns:p14="http://schemas.microsoft.com/office/powerpoint/2010/main" val="26757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00911-FD65-4015-9C57-927609E1A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370B-D26C-4F6C-8D51-04F3DAF84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Multiplexing</a:t>
            </a:r>
            <a:r>
              <a:rPr lang="en-US" dirty="0"/>
              <a:t> is another design pattern we've already mentioned</a:t>
            </a:r>
          </a:p>
          <a:p>
            <a:r>
              <a:rPr lang="en-US" dirty="0"/>
              <a:t>Multiplexing is useful when mutual exclusion is more restrictive than you need, but you still want to limit the total number of threads able to execute a section of code</a:t>
            </a:r>
          </a:p>
          <a:p>
            <a:r>
              <a:rPr lang="en-US" dirty="0"/>
              <a:t>POSIX implementation:</a:t>
            </a:r>
          </a:p>
          <a:p>
            <a:pPr lvl="1"/>
            <a:r>
              <a:rPr lang="en-US" dirty="0"/>
              <a:t>Initialize a semaphore to </a:t>
            </a:r>
            <a:r>
              <a:rPr lang="en-US" b="1" i="1" dirty="0"/>
              <a:t>n</a:t>
            </a:r>
            <a:r>
              <a:rPr lang="en-US" dirty="0"/>
              <a:t>, where </a:t>
            </a:r>
            <a:r>
              <a:rPr lang="en-US" b="1" i="1" dirty="0"/>
              <a:t>n</a:t>
            </a:r>
            <a:r>
              <a:rPr lang="en-US" dirty="0"/>
              <a:t> is the maximum number of concurrent accesses you want to allow</a:t>
            </a:r>
          </a:p>
          <a:p>
            <a:pPr lvl="1"/>
            <a:r>
              <a:rPr lang="en-US" dirty="0"/>
              <a:t>Each thread calls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 before executing the code</a:t>
            </a:r>
          </a:p>
          <a:p>
            <a:pPr lvl="1"/>
            <a:r>
              <a:rPr lang="en-US" dirty="0"/>
              <a:t>Each thread calls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 after executing the code</a:t>
            </a:r>
          </a:p>
          <a:p>
            <a:r>
              <a:rPr lang="en-US" dirty="0"/>
              <a:t>This design pattern can be useful when spawning threads on a server to handle requests</a:t>
            </a:r>
          </a:p>
          <a:p>
            <a:pPr lvl="1"/>
            <a:r>
              <a:rPr lang="en-US" dirty="0"/>
              <a:t>We want to prevent too many threads from being created in order to avoid bogging down the server</a:t>
            </a:r>
          </a:p>
        </p:txBody>
      </p:sp>
    </p:spTree>
    <p:extLst>
      <p:ext uri="{BB962C8B-B14F-4D97-AF65-F5344CB8AC3E}">
        <p14:creationId xmlns:p14="http://schemas.microsoft.com/office/powerpoint/2010/main" val="89452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D0AD-EE07-4028-B290-4F300C25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Lightswitches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7800E-BADD-41CF-A0A7-00F75A679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We sometimes want to allow multiple threads of a certain kind to run code concurrently but force others to use mutual exclusion</a:t>
            </a:r>
          </a:p>
          <a:p>
            <a:pPr lvl="1"/>
            <a:r>
              <a:rPr lang="en-US" dirty="0"/>
              <a:t>Many threads that only read memory, for example, could access the memory at the same time</a:t>
            </a:r>
          </a:p>
          <a:p>
            <a:pPr lvl="1"/>
            <a:r>
              <a:rPr lang="en-US" dirty="0"/>
              <a:t>But only one thread that writes memory should be allowed in</a:t>
            </a:r>
          </a:p>
          <a:p>
            <a:r>
              <a:rPr lang="en-US" dirty="0"/>
              <a:t>The </a:t>
            </a:r>
            <a:r>
              <a:rPr lang="en-US" b="1" dirty="0" err="1"/>
              <a:t>lightswitch</a:t>
            </a:r>
            <a:r>
              <a:rPr lang="en-US" dirty="0"/>
              <a:t> design pattern allows this kind of access</a:t>
            </a:r>
          </a:p>
          <a:p>
            <a:pPr lvl="1"/>
            <a:r>
              <a:rPr lang="en-US" dirty="0"/>
              <a:t>The name comes from the idea that the first person into a room turns on a </a:t>
            </a:r>
            <a:r>
              <a:rPr lang="en-US" dirty="0" err="1"/>
              <a:t>lightswitch</a:t>
            </a:r>
            <a:r>
              <a:rPr lang="en-US" dirty="0"/>
              <a:t> and the last person turns it off</a:t>
            </a:r>
          </a:p>
          <a:p>
            <a:r>
              <a:rPr lang="en-US" dirty="0"/>
              <a:t>POSIX implementation:</a:t>
            </a:r>
          </a:p>
          <a:p>
            <a:pPr lvl="1"/>
            <a:r>
              <a:rPr lang="en-US" dirty="0"/>
              <a:t>Initialize a semaphore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lvl="1"/>
            <a:r>
              <a:rPr lang="en-US" dirty="0"/>
              <a:t>Initialize a counter variable to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/>
              <a:t>Create a lock</a:t>
            </a:r>
          </a:p>
          <a:p>
            <a:pPr lvl="1"/>
            <a:r>
              <a:rPr lang="en-US" dirty="0"/>
              <a:t>Whenever a reader thread wants to read:</a:t>
            </a:r>
          </a:p>
          <a:p>
            <a:pPr lvl="2"/>
            <a:r>
              <a:rPr lang="en-US" dirty="0"/>
              <a:t>It acquires the lock</a:t>
            </a:r>
          </a:p>
          <a:p>
            <a:pPr lvl="2"/>
            <a:r>
              <a:rPr lang="en-US" dirty="0"/>
              <a:t>Increments the counter</a:t>
            </a:r>
          </a:p>
          <a:p>
            <a:pPr lvl="2"/>
            <a:r>
              <a:rPr lang="en-US" dirty="0"/>
              <a:t>If the counter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,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</a:t>
            </a:r>
          </a:p>
          <a:p>
            <a:pPr lvl="2"/>
            <a:r>
              <a:rPr lang="en-US" dirty="0"/>
              <a:t>Unlock the lock</a:t>
            </a:r>
          </a:p>
          <a:p>
            <a:pPr lvl="1"/>
            <a:r>
              <a:rPr lang="en-US" dirty="0"/>
              <a:t>Whenever a reader thread is done reading:</a:t>
            </a:r>
          </a:p>
          <a:p>
            <a:pPr lvl="2"/>
            <a:r>
              <a:rPr lang="en-US" dirty="0"/>
              <a:t>It acquires the lock</a:t>
            </a:r>
          </a:p>
          <a:p>
            <a:pPr lvl="2"/>
            <a:r>
              <a:rPr lang="en-US" dirty="0"/>
              <a:t>It decrements the counter</a:t>
            </a:r>
          </a:p>
          <a:p>
            <a:pPr lvl="2"/>
            <a:r>
              <a:rPr lang="en-US" dirty="0"/>
              <a:t>If the counter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, it calls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</a:t>
            </a:r>
          </a:p>
          <a:p>
            <a:pPr lvl="2"/>
            <a:r>
              <a:rPr lang="en-US" dirty="0"/>
              <a:t>Unlock the lock</a:t>
            </a:r>
          </a:p>
          <a:p>
            <a:pPr lvl="1"/>
            <a:r>
              <a:rPr lang="en-US" dirty="0"/>
              <a:t>Writers simply call </a:t>
            </a:r>
            <a:r>
              <a:rPr lang="en-US" sz="2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start writing and </a:t>
            </a:r>
            <a:r>
              <a:rPr lang="en-US" sz="2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when done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9245-9F23-4B89-AD0A-B8CFBB934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Producer-Consumer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6EFC7-28E0-47D4-A58B-C7904443EF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43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994A-38E1-4FE1-9A9B-92102ECC8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Producer-consumer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A8645-57E3-482B-9AA7-169BA8BDA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producer-consumer problem</a:t>
            </a:r>
            <a:r>
              <a:rPr lang="en-US" dirty="0"/>
              <a:t> comes up all the time in concurrent systems</a:t>
            </a:r>
          </a:p>
          <a:p>
            <a:pPr lvl="1"/>
            <a:r>
              <a:rPr lang="en-US" dirty="0"/>
              <a:t>One or more threads is producing elements that go into a buffer</a:t>
            </a:r>
          </a:p>
          <a:p>
            <a:pPr lvl="1"/>
            <a:r>
              <a:rPr lang="en-US" dirty="0"/>
              <a:t>One or more threads is consuming elements from the buffer</a:t>
            </a:r>
          </a:p>
          <a:p>
            <a:r>
              <a:rPr lang="en-US" dirty="0"/>
              <a:t>A producer can't put an item into a full buffer and must block</a:t>
            </a:r>
          </a:p>
          <a:p>
            <a:r>
              <a:rPr lang="en-US" dirty="0"/>
              <a:t>A consumer can't remove an item from an empty buffer and must block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An OS thread is putting data into a buffer that's coming across the network</a:t>
            </a:r>
          </a:p>
          <a:p>
            <a:pPr lvl="1"/>
            <a:r>
              <a:rPr lang="en-US" dirty="0"/>
              <a:t>A user thread is trying to read data out of that buffer</a:t>
            </a:r>
          </a:p>
        </p:txBody>
      </p:sp>
    </p:spTree>
    <p:extLst>
      <p:ext uri="{BB962C8B-B14F-4D97-AF65-F5344CB8AC3E}">
        <p14:creationId xmlns:p14="http://schemas.microsoft.com/office/powerpoint/2010/main" val="253146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EF9B-BD01-4985-A382-23EE944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Unsafe producer-consumer with an unbounded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4A02-FBF5-4E86-901D-20B7A668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Buffers are usually finite in size, but to make the problem simplest, we can use a linked list where producers enqueue elements and consumers dequeue elements</a:t>
            </a:r>
          </a:p>
          <a:p>
            <a:r>
              <a:rPr lang="en-US" dirty="0"/>
              <a:t>The following code does so in a way that's </a:t>
            </a:r>
            <a:r>
              <a:rPr lang="en-US" b="1" dirty="0"/>
              <a:t>unsafe</a:t>
            </a:r>
            <a:r>
              <a:rPr lang="en-US" dirty="0"/>
              <a:t> for a multi-threaded application: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4C710E-81F6-4429-A9D6-B238F3442149}"/>
              </a:ext>
            </a:extLst>
          </p:cNvPr>
          <p:cNvSpPr/>
          <p:nvPr/>
        </p:nvSpPr>
        <p:spPr>
          <a:xfrm>
            <a:off x="609600" y="2819400"/>
            <a:ext cx="10972800" cy="3733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*data)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 new node and put it on the back of the queue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queue-&gt;back-&gt;next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queue_node_t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queue-&gt;back = queue-&gt;back-&gt;next;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queue-&gt;back-&gt;data =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If back = front, the queue is empty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(queue-&gt;back == queue-&gt;front)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data = queue-&gt;front-&gt;data;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queue_node_t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next = queue-&gt;front-&gt;next;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free (queue-&gt;front);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queue-&gt;front = next;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335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Condition variables</a:t>
            </a:r>
          </a:p>
          <a:p>
            <a:r>
              <a:rPr lang="en-US" dirty="0"/>
              <a:t>Deadlock</a:t>
            </a:r>
          </a:p>
          <a:p>
            <a:r>
              <a:rPr lang="en-US" dirty="0" err="1"/>
              <a:t>Livelock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EF9B-BD01-4985-A382-23EE944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Safe producer-consumer with an unbounded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4A02-FBF5-4E86-901D-20B7A668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can make these operations safe by putting a lock around each one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4C710E-81F6-4429-A9D6-B238F3442149}"/>
              </a:ext>
            </a:extLst>
          </p:cNvPr>
          <p:cNvSpPr/>
          <p:nvPr/>
        </p:nvSpPr>
        <p:spPr>
          <a:xfrm>
            <a:off x="609600" y="2819400"/>
            <a:ext cx="10972800" cy="3733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enqueue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*data,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*lock)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(lock);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(queue, data);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(lock);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dequeue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*lock)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(lock);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data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(queue);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(lock);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866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EF9B-BD01-4985-A382-23EE944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Unsafe producer-consumer with a bounded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4A02-FBF5-4E86-901D-20B7A668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77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 can move on to a version with a bounded buffer</a:t>
            </a:r>
          </a:p>
          <a:p>
            <a:r>
              <a:rPr lang="en-US" dirty="0"/>
              <a:t>Our implementation uses a circular array (that wraps back around to the beginning)</a:t>
            </a:r>
          </a:p>
          <a:p>
            <a:r>
              <a:rPr lang="en-US" dirty="0"/>
              <a:t>The following code is unsafe for two reasons:</a:t>
            </a:r>
          </a:p>
          <a:p>
            <a:pPr lvl="1"/>
            <a:r>
              <a:rPr lang="en-US" dirty="0"/>
              <a:t>It doesn't check to see if the buffer is full when enqueuing or empty when dequeuing</a:t>
            </a:r>
          </a:p>
          <a:p>
            <a:pPr lvl="1"/>
            <a:r>
              <a:rPr lang="en-US" dirty="0"/>
              <a:t>Changing queue data is </a:t>
            </a:r>
            <a:r>
              <a:rPr lang="en-US" b="1" dirty="0"/>
              <a:t>unsafe</a:t>
            </a:r>
            <a:r>
              <a:rPr lang="en-US" dirty="0"/>
              <a:t> for a multi-threaded application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4C710E-81F6-4429-A9D6-B238F3442149}"/>
              </a:ext>
            </a:extLst>
          </p:cNvPr>
          <p:cNvSpPr/>
          <p:nvPr/>
        </p:nvSpPr>
        <p:spPr>
          <a:xfrm>
            <a:off x="609600" y="34290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*data)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 the data in the array and advance the index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queue-&gt;contents[queue-&gt;back++] =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queue-&gt;back %= queue-&gt;capacity;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data = queue-&gt;contents[queue-&gt;front++];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queue-&gt;front %= queue-&gt;capacity;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132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EF9B-BD01-4985-A382-23EE944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Safe producer-consumer with a bounded queue and a single producer and consumer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4A02-FBF5-4E86-901D-20B7A668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3490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 could use locks and check a variable giving the total number of elements in the queue</a:t>
            </a:r>
          </a:p>
          <a:p>
            <a:r>
              <a:rPr lang="en-US" dirty="0"/>
              <a:t>However, semaphores have this feature built in</a:t>
            </a:r>
          </a:p>
          <a:p>
            <a:r>
              <a:rPr lang="en-US" dirty="0"/>
              <a:t>We initialize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space</a:t>
            </a:r>
            <a:r>
              <a:rPr lang="en-US" dirty="0"/>
              <a:t> semaphore to the maximum size of the queue</a:t>
            </a:r>
          </a:p>
          <a:p>
            <a:r>
              <a:rPr lang="en-US" dirty="0"/>
              <a:t>We initialize the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  <a:r>
              <a:rPr lang="en-US" dirty="0"/>
              <a:t> semaphore to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4C710E-81F6-4429-A9D6-B238F3442149}"/>
              </a:ext>
            </a:extLst>
          </p:cNvPr>
          <p:cNvSpPr/>
          <p:nvPr/>
        </p:nvSpPr>
        <p:spPr>
          <a:xfrm>
            <a:off x="609600" y="32004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enqueue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*data,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*space,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*items)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(space);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(queue, data);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(items);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dequeue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*space,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*items)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(items);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data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(queue);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(space);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3976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EF9B-BD01-4985-A382-23EE9447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Safe producer-consumer with a bounded queue and multiple producers and consumers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04A02-FBF5-4E86-901D-20B7A668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Unfortunately, the two semaphores aren't enough when there are multiple producers and consumers</a:t>
            </a:r>
          </a:p>
          <a:p>
            <a:r>
              <a:rPr lang="en-US" dirty="0"/>
              <a:t>In that situation, two producers could both be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potentially causing a race condition with the increment</a:t>
            </a:r>
          </a:p>
          <a:p>
            <a:r>
              <a:rPr lang="en-US" dirty="0"/>
              <a:t>The solution is to one lock for producers and one lock for consumers</a:t>
            </a:r>
          </a:p>
          <a:p>
            <a:r>
              <a:rPr lang="en-US" dirty="0"/>
              <a:t>We could use a single lock for both, but using two locks allows producers and consumers to modify the queue concurrently yet safely</a:t>
            </a:r>
            <a:endParaRPr lang="en-US" sz="3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4C710E-81F6-4429-A9D6-B238F3442149}"/>
              </a:ext>
            </a:extLst>
          </p:cNvPr>
          <p:cNvSpPr/>
          <p:nvPr/>
        </p:nvSpPr>
        <p:spPr>
          <a:xfrm>
            <a:off x="609600" y="3276600"/>
            <a:ext cx="10972800" cy="3276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enqueue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*data,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*space,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*items,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producer_lock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(space);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producer_lock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(queue, data);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producer_lock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(items);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dequeue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queue,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*space,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*items,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consumer_lock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(items);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consumer_lock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data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dequeue_unsafe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(queue);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consumer_lock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(space);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171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</a:p>
          <a:p>
            <a:r>
              <a:rPr lang="en-US" dirty="0"/>
              <a:t>Dining philosophers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3</a:t>
            </a:r>
          </a:p>
          <a:p>
            <a:pPr lvl="1"/>
            <a:r>
              <a:rPr lang="en-US" b="1" dirty="0"/>
              <a:t>Due Friday before midnight!</a:t>
            </a:r>
          </a:p>
          <a:p>
            <a:r>
              <a:rPr lang="en-US" dirty="0"/>
              <a:t>Read sections 8.4 and 8.5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930114-1E4B-45E1-A9A4-40336891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9410AD-0F93-4DC5-94B7-C46F40D62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2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31D4-B702-449B-910B-D0B33C1C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3772-6564-4B25-B775-21CF7DBD6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775192"/>
            <a:ext cx="6524625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Four conditions are needed for deadlock to be possible: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Mutual exclusion:</a:t>
            </a:r>
            <a:r>
              <a:rPr lang="en-US" dirty="0"/>
              <a:t> Once a resource has been acquired, no other thread gets 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No preemption:</a:t>
            </a:r>
            <a:r>
              <a:rPr lang="en-US" dirty="0"/>
              <a:t> Threads can't be made to give up their resources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Hold and wait:</a:t>
            </a:r>
            <a:r>
              <a:rPr lang="en-US" dirty="0"/>
              <a:t> Threads can get one resource and keep it while trying to get others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Circular wait:</a:t>
            </a:r>
            <a:r>
              <a:rPr lang="en-US" dirty="0"/>
              <a:t> Thread A needs a resource held by Thread B, and Thread B needs a resource held by Thread A (or extend to a chain of threads)</a:t>
            </a:r>
          </a:p>
          <a:p>
            <a:r>
              <a:rPr lang="en-US" dirty="0"/>
              <a:t>Conditions 1 through 3 are unavoidable, so solutions often focus on avoiding circular wait</a:t>
            </a:r>
          </a:p>
        </p:txBody>
      </p:sp>
      <p:pic>
        <p:nvPicPr>
          <p:cNvPr id="1026" name="Picture 2" descr="gridlock">
            <a:extLst>
              <a:ext uri="{FF2B5EF4-FFF2-40B4-BE49-F238E27FC236}">
                <a16:creationId xmlns:a16="http://schemas.microsoft.com/office/drawing/2014/main" id="{AA4EE2F1-63B7-47E3-84B6-85EBB5E45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057400"/>
            <a:ext cx="5000625" cy="40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5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EFD-F1BE-43D5-8DE3-CDB1D039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21D4B-2440-4F9E-A608-1719DE7B7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Livelock</a:t>
            </a:r>
            <a:r>
              <a:rPr lang="en-US" dirty="0"/>
              <a:t> is similar to deadlock</a:t>
            </a:r>
          </a:p>
          <a:p>
            <a:r>
              <a:rPr lang="en-US" dirty="0"/>
              <a:t>It's a condition where, due to bad timing, processes continue executing code, but they never make progress beyond a certain point</a:t>
            </a:r>
          </a:p>
          <a:p>
            <a:pPr lvl="1"/>
            <a:r>
              <a:rPr lang="en-US" dirty="0"/>
              <a:t>They're acquiring resources, giving them up, and acquiring them again, but still blocking each other</a:t>
            </a:r>
          </a:p>
          <a:p>
            <a:r>
              <a:rPr lang="en-US" dirty="0"/>
              <a:t>If the system is set up in a certain way or is very unlucky, </a:t>
            </a:r>
            <a:r>
              <a:rPr lang="en-US" dirty="0" err="1"/>
              <a:t>livelock</a:t>
            </a:r>
            <a:r>
              <a:rPr lang="en-US" dirty="0"/>
              <a:t> could continue indefinitely</a:t>
            </a:r>
          </a:p>
          <a:p>
            <a:r>
              <a:rPr lang="en-US" dirty="0" err="1"/>
              <a:t>Livelock</a:t>
            </a:r>
            <a:r>
              <a:rPr lang="en-US" dirty="0"/>
              <a:t> can also sometimes resolve</a:t>
            </a:r>
          </a:p>
        </p:txBody>
      </p:sp>
    </p:spTree>
    <p:extLst>
      <p:ext uri="{BB962C8B-B14F-4D97-AF65-F5344CB8AC3E}">
        <p14:creationId xmlns:p14="http://schemas.microsoft.com/office/powerpoint/2010/main" val="292686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568F-DAAB-4E23-A391-5615EF4F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r>
              <a:rPr lang="en-US" dirty="0"/>
              <a:t> example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55A9173-3A78-4DBA-8478-5390B3CBE143}"/>
              </a:ext>
            </a:extLst>
          </p:cNvPr>
          <p:cNvSpPr txBox="1">
            <a:spLocks/>
          </p:cNvSpPr>
          <p:nvPr/>
        </p:nvSpPr>
        <p:spPr>
          <a:xfrm>
            <a:off x="495300" y="1676400"/>
            <a:ext cx="11201400" cy="495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first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Lock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Try to lock B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Unlock A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More code (that would eventually unlock A and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second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Lock B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Then lock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Unlock B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More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code (that would eventually unlock A and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346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1336-C27D-4D8F-BCE5-B5CA976F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3DD1-D3D0-43A0-9155-C9B31DA28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mentioned before, we usually concentrate on the circular wait condition of deadlock:</a:t>
            </a:r>
          </a:p>
          <a:p>
            <a:pPr lvl="1"/>
            <a:r>
              <a:rPr lang="en-US" dirty="0"/>
              <a:t>Order the resources and always acquire them in the same order</a:t>
            </a:r>
          </a:p>
          <a:p>
            <a:pPr lvl="1"/>
            <a:r>
              <a:rPr lang="en-US" dirty="0"/>
              <a:t>Use timed or non-blocking versions of functions that acquire resources, potentially causing </a:t>
            </a:r>
            <a:r>
              <a:rPr lang="en-US" dirty="0" err="1"/>
              <a:t>livelock</a:t>
            </a:r>
            <a:endParaRPr lang="en-US" dirty="0"/>
          </a:p>
          <a:p>
            <a:pPr lvl="1"/>
            <a:r>
              <a:rPr lang="en-US" dirty="0"/>
              <a:t>Limit the number of threads that can access the resources, insuring that there's always enough resources to go around</a:t>
            </a:r>
          </a:p>
          <a:p>
            <a:pPr lvl="1"/>
            <a:r>
              <a:rPr lang="en-US" dirty="0"/>
              <a:t>Use strategies that we'll talk about today</a:t>
            </a:r>
          </a:p>
          <a:p>
            <a:r>
              <a:rPr lang="en-US" dirty="0"/>
              <a:t>It's a hard problem: The Java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/>
              <a:t> class has methods that were deprecated because they can cause deadlocks</a:t>
            </a:r>
          </a:p>
        </p:txBody>
      </p:sp>
    </p:spTree>
    <p:extLst>
      <p:ext uri="{BB962C8B-B14F-4D97-AF65-F5344CB8AC3E}">
        <p14:creationId xmlns:p14="http://schemas.microsoft.com/office/powerpoint/2010/main" val="150529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14993</TotalTime>
  <Words>2230</Words>
  <Application>Microsoft Office PowerPoint</Application>
  <PresentationFormat>Widescreen</PresentationFormat>
  <Paragraphs>249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3</vt:lpstr>
      <vt:lpstr>Deadlock</vt:lpstr>
      <vt:lpstr>Necessary conditions</vt:lpstr>
      <vt:lpstr>Livelock</vt:lpstr>
      <vt:lpstr>Livelock example</vt:lpstr>
      <vt:lpstr>Avoiding deadlock</vt:lpstr>
      <vt:lpstr>Synchronization Design Patterns</vt:lpstr>
      <vt:lpstr>Synchronization design patterns</vt:lpstr>
      <vt:lpstr>Signaling</vt:lpstr>
      <vt:lpstr>Turnstiles</vt:lpstr>
      <vt:lpstr>Rendezvous</vt:lpstr>
      <vt:lpstr>Multiplexing</vt:lpstr>
      <vt:lpstr>Lightswitches</vt:lpstr>
      <vt:lpstr>Producer-Consumer</vt:lpstr>
      <vt:lpstr>Producer-consumer</vt:lpstr>
      <vt:lpstr>Unsafe producer-consumer with an unbounded queue</vt:lpstr>
      <vt:lpstr>Safe producer-consumer with an unbounded queue</vt:lpstr>
      <vt:lpstr>Unsafe producer-consumer with a bounded queue</vt:lpstr>
      <vt:lpstr>Safe producer-consumer with a bounded queue and a single producer and consumer</vt:lpstr>
      <vt:lpstr>Safe producer-consumer with a bounded queue and multiple producers and consumers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1568</cp:revision>
  <dcterms:created xsi:type="dcterms:W3CDTF">2009-08-24T20:26:10Z</dcterms:created>
  <dcterms:modified xsi:type="dcterms:W3CDTF">2025-04-07T13:16:41Z</dcterms:modified>
</cp:coreProperties>
</file>